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iWBOMdJM1Z8kV1sti9GDg4w48P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1618" y="-21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91" Type="http://customschemas.google.com/relationships/presentationmetadata" Target="meta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eet Loyer" userId="2a26749f22f36e48" providerId="LiveId" clId="{D36116F2-0814-4822-968D-58958F5258FB}"/>
    <pc:docChg chg="modSld">
      <pc:chgData name="Vineet Loyer" userId="2a26749f22f36e48" providerId="LiveId" clId="{D36116F2-0814-4822-968D-58958F5258FB}" dt="2025-02-05T02:24:19.925" v="2" actId="1036"/>
      <pc:docMkLst>
        <pc:docMk/>
      </pc:docMkLst>
      <pc:sldChg chg="modSp mod">
        <pc:chgData name="Vineet Loyer" userId="2a26749f22f36e48" providerId="LiveId" clId="{D36116F2-0814-4822-968D-58958F5258FB}" dt="2025-02-05T01:01:54.605" v="0" actId="1036"/>
        <pc:sldMkLst>
          <pc:docMk/>
          <pc:sldMk cId="0" sldId="274"/>
        </pc:sldMkLst>
        <pc:spChg chg="mod">
          <ac:chgData name="Vineet Loyer" userId="2a26749f22f36e48" providerId="LiveId" clId="{D36116F2-0814-4822-968D-58958F5258FB}" dt="2025-02-05T01:01:54.605" v="0" actId="1036"/>
          <ac:spMkLst>
            <pc:docMk/>
            <pc:sldMk cId="0" sldId="274"/>
            <ac:spMk id="216" creationId="{00000000-0000-0000-0000-000000000000}"/>
          </ac:spMkLst>
        </pc:spChg>
      </pc:sldChg>
      <pc:sldChg chg="modSp mod">
        <pc:chgData name="Vineet Loyer" userId="2a26749f22f36e48" providerId="LiveId" clId="{D36116F2-0814-4822-968D-58958F5258FB}" dt="2025-02-05T02:24:19.925" v="2" actId="1036"/>
        <pc:sldMkLst>
          <pc:docMk/>
          <pc:sldMk cId="0" sldId="303"/>
        </pc:sldMkLst>
        <pc:spChg chg="mod">
          <ac:chgData name="Vineet Loyer" userId="2a26749f22f36e48" providerId="LiveId" clId="{D36116F2-0814-4822-968D-58958F5258FB}" dt="2025-02-05T02:24:19.925" v="2" actId="1036"/>
          <ac:spMkLst>
            <pc:docMk/>
            <pc:sldMk cId="0" sldId="303"/>
            <ac:spMk id="511" creationId="{00000000-0000-0000-0000-000000000000}"/>
          </ac:spMkLst>
        </pc:spChg>
        <pc:spChg chg="mod">
          <ac:chgData name="Vineet Loyer" userId="2a26749f22f36e48" providerId="LiveId" clId="{D36116F2-0814-4822-968D-58958F5258FB}" dt="2025-02-05T01:10:01.079" v="1" actId="1035"/>
          <ac:spMkLst>
            <pc:docMk/>
            <pc:sldMk cId="0" sldId="303"/>
            <ac:spMk id="5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63cad1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63cad1c28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e63cad1c28_0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030e75ec934dd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030e75ec934dd2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6030e75ec934dd2_0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4" name="Google Shape;65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8" name="Google Shape;67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1" name="Google Shape;69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4" name="Google Shape;70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1" name="Google Shape;71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8" name="Google Shape;71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2" name="Google Shape;73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6" name="Google Shape;74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4" name="Google Shape;76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0" name="Google Shape;77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7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7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8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9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9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9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0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/>
          <p:nvPr/>
        </p:nvSpPr>
        <p:spPr>
          <a:xfrm>
            <a:off x="8348730" y="322934"/>
            <a:ext cx="449305" cy="5791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rsera.org/learn/scala-spark-big-data/home/welc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wnload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idea/%23chooseYourEditio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park.apache.org/docs/latest/" TargetMode="External"/><Relationship Id="rId4" Type="http://schemas.openxmlformats.org/officeDocument/2006/relationships/hyperlink" Target="http://spark.apache.org/docs/latest/api/python/pyspark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/>
        </p:nvSpPr>
        <p:spPr>
          <a:xfrm>
            <a:off x="1117597" y="2046080"/>
            <a:ext cx="690943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Introduction to Spark and Scala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700" cy="2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Professor Wei-Min Shen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University of Southern California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0" algn="ctr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SzPts val="1400"/>
              <a:buNone/>
            </a:pPr>
            <a:r>
              <a:rPr lang="en-US" sz="1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Thanks for source slide and material to: Dr. Weiwei Duan and Dr. Heather Miller https://</a:t>
            </a:r>
            <a:r>
              <a:rPr lang="en-US" sz="1800" b="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www.coursera.org/learn/scala-spark-big-data/home/welcome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751576" y="3685032"/>
            <a:ext cx="3392424" cy="2087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220532" y="500664"/>
            <a:ext cx="6706234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75560" marR="5080" lvl="0" indent="-256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Resilient Distributed Datasets (RDDs)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707390" y="1904219"/>
            <a:ext cx="7369175" cy="345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RDD is an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immutable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in-memory collection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objects. Each RDD can be split into multiple partitions, which in turn are computed on different nodes of the cluster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are fault-tolerant,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parallel data structures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let users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Explicitly persist intermediate results </a:t>
            </a: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memory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their partitioning to optimize data placement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Manipulate them using a rich set of operators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seem a lot like Scala collections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RDD[T] and List[T]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975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to </a:t>
            </a:r>
            <a:r>
              <a:rPr lang="en-US"/>
              <a:t>C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reate an RDD?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707390" y="1898300"/>
            <a:ext cx="516636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can be created in two ways: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Transforming from an existing RDD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557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a call on map on an RDD returns a new RDD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1164589" y="3232639"/>
            <a:ext cx="7360284" cy="1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 SparkContext (or SparkSession) object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SparkContext object can be thought as your handle to the Spark cluster. It represents the connection between the Spark cluster and your running application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parallelize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convert a local Scala collection to an RDD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textFile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read a file from HDFS or local file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1981200" y="4328674"/>
            <a:ext cx="4904232" cy="3840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981200" y="4997519"/>
            <a:ext cx="4904232" cy="2956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6336791" y="2703576"/>
            <a:ext cx="2709671" cy="737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6417340" y="2411983"/>
            <a:ext cx="205993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a new Spark job: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-990600" y="809886"/>
            <a:ext cx="9906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840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Two Types </a:t>
            </a:r>
            <a:r>
              <a:rPr lang="en-US" dirty="0"/>
              <a:t>of Operations on RDD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707390" y="1898300"/>
            <a:ext cx="7034530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new RDDs as results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RDD is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 immediately computed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turning: (left, right, left, right) =&gt; ?</a:t>
            </a:r>
            <a:endParaRPr sz="29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a result based on an RDD, and returned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is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immediately computed.</a:t>
            </a:r>
            <a:endParaRPr/>
          </a:p>
          <a:p>
            <a:pPr marL="755650" marR="0" lvl="5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turning: (left, right, left, right) =&gt; ?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 txBox="1"/>
          <p:nvPr/>
        </p:nvSpPr>
        <p:spPr>
          <a:xfrm>
            <a:off x="1774507" y="5285515"/>
            <a:ext cx="5594985" cy="708025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98780" marR="239395" lvl="0" indent="-1530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Laziness / Eagerness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how we can limit network communication using the programming model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5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Transformations</a:t>
            </a:r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1503728" y="1473200"/>
            <a:ext cx="44640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389592" y="1473200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map[T](f: A=&gt;B): RDD[T]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1344438" y="2570479"/>
            <a:ext cx="76517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flatmap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2389592" y="2570479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flatmap[T](f: A=&gt;B): RDD[T]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result, but output is flattened.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1486075" y="3667759"/>
            <a:ext cx="482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2389592" y="3667759"/>
            <a:ext cx="53022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filter[T](pred: A=&gt;Boolean): RDD[T]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 predicate function, pred,  to each element in the RDD and return an RDD of elements that passed the condition.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1365298" y="4795520"/>
            <a:ext cx="72326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distinct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2389591" y="4795520"/>
            <a:ext cx="39691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distinct():RDD[T]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an RDD with duplicates removed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282218" y="507584"/>
            <a:ext cx="849865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"Transformations” on RDD</a:t>
            </a:r>
            <a:endParaRPr/>
          </a:p>
        </p:txBody>
      </p:sp>
      <p:sp>
        <p:nvSpPr>
          <p:cNvPr id="163" name="Google Shape;163;p14"/>
          <p:cNvSpPr txBox="1"/>
          <p:nvPr/>
        </p:nvSpPr>
        <p:spPr>
          <a:xfrm>
            <a:off x="1549843" y="1555320"/>
            <a:ext cx="5134048" cy="421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563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Actions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2009795" y="1521967"/>
            <a:ext cx="64198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2869538" y="1521967"/>
            <a:ext cx="2533650" cy="49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collect: Array[T]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all elements from RDD.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2048943" y="2268727"/>
            <a:ext cx="5638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2869538" y="2268727"/>
            <a:ext cx="3611879" cy="49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count(): Long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number of elements in the RDD.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2114252" y="3015488"/>
            <a:ext cx="43370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2869537" y="3015488"/>
            <a:ext cx="38675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take(num: Int): Array[T]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first num elements of the RDD.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994618" y="3762247"/>
            <a:ext cx="67373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2869538" y="3762247"/>
            <a:ext cx="40671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reduce(op: (A, A) =&gt; A): 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the elements in the RDD together using op function and return result.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1960614" y="4752847"/>
            <a:ext cx="74104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2869538" y="4752847"/>
            <a:ext cx="39465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foreach(f: A =&gt; Unit): Unit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RDD, and return Unit.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”Actions” on RDD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900921" y="1684706"/>
            <a:ext cx="6302108" cy="404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707390" y="1898300"/>
            <a:ext cx="576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07390" y="3663188"/>
            <a:ext cx="6229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279617" y="2669629"/>
            <a:ext cx="1962176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1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sc -&gt; SparkContext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6936828" y="3429000"/>
            <a:ext cx="75533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707390" y="1898300"/>
            <a:ext cx="5083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707390" y="3663188"/>
            <a:ext cx="7364666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lang="en-US" sz="2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707390" y="1898300"/>
            <a:ext cx="4957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07390" y="3663188"/>
            <a:ext cx="75641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lang="en-US" sz="2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07390" y="4979923"/>
            <a:ext cx="736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ensure this computation is done on the cluster?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902208" y="2445026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896225" y="2970673"/>
            <a:ext cx="1080770" cy="23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00"/>
              <a:buFont typeface="Arial"/>
              <a:buNone/>
            </a:pPr>
            <a:r>
              <a:rPr lang="en-US" sz="179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687700" y="1860850"/>
            <a:ext cx="79992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write Spark program (syntax)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concepts in Spark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up your programs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Spark on your 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Vocareum.com: use Spark on their terminal window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reading materials and links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Attachments: (many examples for you to read)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 logistics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707388" y="1898300"/>
            <a:ext cx="434213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963167" y="2325623"/>
            <a:ext cx="5297424" cy="1045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941832" y="3200400"/>
            <a:ext cx="3733800" cy="1097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983634" y="3234813"/>
            <a:ext cx="3637915" cy="0"/>
          </a:xfrm>
          <a:custGeom>
            <a:avLst/>
            <a:gdLst/>
            <a:ahLst/>
            <a:cxnLst/>
            <a:rect l="l" t="t" r="r" b="b"/>
            <a:pathLst>
              <a:path w="3637915" h="120000" extrusionOk="0">
                <a:moveTo>
                  <a:pt x="0" y="0"/>
                </a:moveTo>
                <a:lnTo>
                  <a:pt x="3637527" y="0"/>
                </a:lnTo>
              </a:path>
            </a:pathLst>
          </a:custGeom>
          <a:noFill/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4492752" y="3017520"/>
            <a:ext cx="978408" cy="387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4611329" y="3099248"/>
            <a:ext cx="819785" cy="243840"/>
          </a:xfrm>
          <a:custGeom>
            <a:avLst/>
            <a:gdLst/>
            <a:ahLst/>
            <a:cxnLst/>
            <a:rect l="l" t="t" r="r" b="b"/>
            <a:pathLst>
              <a:path w="819785" h="243839" extrusionOk="0">
                <a:moveTo>
                  <a:pt x="76934" y="24573"/>
                </a:moveTo>
                <a:lnTo>
                  <a:pt x="70507" y="49146"/>
                </a:lnTo>
                <a:lnTo>
                  <a:pt x="812864" y="243307"/>
                </a:lnTo>
                <a:lnTo>
                  <a:pt x="819292" y="218733"/>
                </a:lnTo>
                <a:lnTo>
                  <a:pt x="76934" y="24573"/>
                </a:lnTo>
                <a:close/>
              </a:path>
              <a:path w="819785" h="243839" extrusionOk="0">
                <a:moveTo>
                  <a:pt x="83361" y="0"/>
                </a:moveTo>
                <a:lnTo>
                  <a:pt x="0" y="17578"/>
                </a:lnTo>
                <a:lnTo>
                  <a:pt x="64080" y="73719"/>
                </a:lnTo>
                <a:lnTo>
                  <a:pt x="70507" y="49146"/>
                </a:lnTo>
                <a:lnTo>
                  <a:pt x="58220" y="45933"/>
                </a:lnTo>
                <a:lnTo>
                  <a:pt x="64648" y="21360"/>
                </a:lnTo>
                <a:lnTo>
                  <a:pt x="77774" y="21360"/>
                </a:lnTo>
                <a:lnTo>
                  <a:pt x="83361" y="0"/>
                </a:lnTo>
                <a:close/>
              </a:path>
              <a:path w="819785" h="243839" extrusionOk="0">
                <a:moveTo>
                  <a:pt x="64648" y="21360"/>
                </a:moveTo>
                <a:lnTo>
                  <a:pt x="58220" y="45933"/>
                </a:lnTo>
                <a:lnTo>
                  <a:pt x="70507" y="49146"/>
                </a:lnTo>
                <a:lnTo>
                  <a:pt x="76934" y="24573"/>
                </a:lnTo>
                <a:lnTo>
                  <a:pt x="64648" y="21360"/>
                </a:lnTo>
                <a:close/>
              </a:path>
              <a:path w="819785" h="243839" extrusionOk="0">
                <a:moveTo>
                  <a:pt x="77774" y="21360"/>
                </a:moveTo>
                <a:lnTo>
                  <a:pt x="64648" y="21360"/>
                </a:lnTo>
                <a:lnTo>
                  <a:pt x="76934" y="24573"/>
                </a:lnTo>
                <a:lnTo>
                  <a:pt x="77774" y="2136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707388" y="3229579"/>
            <a:ext cx="811022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8113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add an action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an action is called.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total number of characters in the entire RDD of strings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Benefits of Laziness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707390" y="1891519"/>
            <a:ext cx="2215515" cy="28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example: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707390" y="2988799"/>
            <a:ext cx="7627620" cy="22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execution of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deferred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the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happens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1030605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leverages this by analyzing and optimizing the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chain of operations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executing it.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will not compute intermediate RDDs. Instead, as soon as 10 elements of the filtered RDD have been computed,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logsWithErrors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done.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saves time and space to compute elements of the unused result of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688592" y="2270760"/>
            <a:ext cx="5766815" cy="573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7336535" y="2459735"/>
            <a:ext cx="850392" cy="18775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7454900" y="2533834"/>
            <a:ext cx="689610" cy="1743710"/>
          </a:xfrm>
          <a:custGeom>
            <a:avLst/>
            <a:gdLst/>
            <a:ahLst/>
            <a:cxnLst/>
            <a:rect l="l" t="t" r="r" b="b"/>
            <a:pathLst>
              <a:path w="689609" h="1743710" extrusionOk="0">
                <a:moveTo>
                  <a:pt x="75229" y="51055"/>
                </a:moveTo>
                <a:lnTo>
                  <a:pt x="119034" y="72712"/>
                </a:lnTo>
                <a:lnTo>
                  <a:pt x="179171" y="117717"/>
                </a:lnTo>
                <a:lnTo>
                  <a:pt x="208950" y="146493"/>
                </a:lnTo>
                <a:lnTo>
                  <a:pt x="238410" y="179250"/>
                </a:lnTo>
                <a:lnTo>
                  <a:pt x="267465" y="215832"/>
                </a:lnTo>
                <a:lnTo>
                  <a:pt x="296035" y="256078"/>
                </a:lnTo>
                <a:lnTo>
                  <a:pt x="324040" y="299827"/>
                </a:lnTo>
                <a:lnTo>
                  <a:pt x="351410" y="346917"/>
                </a:lnTo>
                <a:lnTo>
                  <a:pt x="378071" y="397183"/>
                </a:lnTo>
                <a:lnTo>
                  <a:pt x="403956" y="450467"/>
                </a:lnTo>
                <a:lnTo>
                  <a:pt x="428997" y="506606"/>
                </a:lnTo>
                <a:lnTo>
                  <a:pt x="453129" y="565440"/>
                </a:lnTo>
                <a:lnTo>
                  <a:pt x="476286" y="626809"/>
                </a:lnTo>
                <a:lnTo>
                  <a:pt x="498405" y="690552"/>
                </a:lnTo>
                <a:lnTo>
                  <a:pt x="519419" y="756508"/>
                </a:lnTo>
                <a:lnTo>
                  <a:pt x="539268" y="824520"/>
                </a:lnTo>
                <a:lnTo>
                  <a:pt x="557888" y="894427"/>
                </a:lnTo>
                <a:lnTo>
                  <a:pt x="575214" y="966071"/>
                </a:lnTo>
                <a:lnTo>
                  <a:pt x="591184" y="1039291"/>
                </a:lnTo>
                <a:lnTo>
                  <a:pt x="605739" y="1113929"/>
                </a:lnTo>
                <a:lnTo>
                  <a:pt x="618812" y="1189827"/>
                </a:lnTo>
                <a:lnTo>
                  <a:pt x="630344" y="1266826"/>
                </a:lnTo>
                <a:lnTo>
                  <a:pt x="640270" y="1344766"/>
                </a:lnTo>
                <a:lnTo>
                  <a:pt x="648531" y="1423489"/>
                </a:lnTo>
                <a:lnTo>
                  <a:pt x="655064" y="1502837"/>
                </a:lnTo>
                <a:lnTo>
                  <a:pt x="659808" y="1582651"/>
                </a:lnTo>
                <a:lnTo>
                  <a:pt x="662701" y="1662771"/>
                </a:lnTo>
                <a:lnTo>
                  <a:pt x="663681" y="1743353"/>
                </a:lnTo>
                <a:lnTo>
                  <a:pt x="689080" y="1743043"/>
                </a:lnTo>
                <a:lnTo>
                  <a:pt x="688099" y="1662463"/>
                </a:lnTo>
                <a:lnTo>
                  <a:pt x="685192" y="1581735"/>
                </a:lnTo>
                <a:lnTo>
                  <a:pt x="680420" y="1501331"/>
                </a:lnTo>
                <a:lnTo>
                  <a:pt x="673846" y="1421406"/>
                </a:lnTo>
                <a:lnTo>
                  <a:pt x="665532" y="1342116"/>
                </a:lnTo>
                <a:lnTo>
                  <a:pt x="655539" y="1263618"/>
                </a:lnTo>
                <a:lnTo>
                  <a:pt x="643931" y="1186066"/>
                </a:lnTo>
                <a:lnTo>
                  <a:pt x="630770" y="1109619"/>
                </a:lnTo>
                <a:lnTo>
                  <a:pt x="616116" y="1034431"/>
                </a:lnTo>
                <a:lnTo>
                  <a:pt x="600030" y="960658"/>
                </a:lnTo>
                <a:lnTo>
                  <a:pt x="582576" y="888457"/>
                </a:lnTo>
                <a:lnTo>
                  <a:pt x="563813" y="817984"/>
                </a:lnTo>
                <a:lnTo>
                  <a:pt x="543803" y="749393"/>
                </a:lnTo>
                <a:lnTo>
                  <a:pt x="522606" y="682842"/>
                </a:lnTo>
                <a:lnTo>
                  <a:pt x="500283" y="618484"/>
                </a:lnTo>
                <a:lnTo>
                  <a:pt x="476895" y="556474"/>
                </a:lnTo>
                <a:lnTo>
                  <a:pt x="452498" y="496970"/>
                </a:lnTo>
                <a:lnTo>
                  <a:pt x="427154" y="440122"/>
                </a:lnTo>
                <a:lnTo>
                  <a:pt x="400918" y="386087"/>
                </a:lnTo>
                <a:lnTo>
                  <a:pt x="373851" y="335018"/>
                </a:lnTo>
                <a:lnTo>
                  <a:pt x="346003" y="287068"/>
                </a:lnTo>
                <a:lnTo>
                  <a:pt x="317430" y="242389"/>
                </a:lnTo>
                <a:lnTo>
                  <a:pt x="288183" y="201136"/>
                </a:lnTo>
                <a:lnTo>
                  <a:pt x="258306" y="163461"/>
                </a:lnTo>
                <a:lnTo>
                  <a:pt x="227845" y="129518"/>
                </a:lnTo>
                <a:lnTo>
                  <a:pt x="196834" y="99465"/>
                </a:lnTo>
                <a:lnTo>
                  <a:pt x="165307" y="73464"/>
                </a:lnTo>
                <a:lnTo>
                  <a:pt x="133287" y="51688"/>
                </a:lnTo>
                <a:lnTo>
                  <a:pt x="132555" y="51297"/>
                </a:lnTo>
                <a:lnTo>
                  <a:pt x="76305" y="51297"/>
                </a:lnTo>
                <a:lnTo>
                  <a:pt x="75229" y="51055"/>
                </a:lnTo>
                <a:close/>
              </a:path>
              <a:path w="689609" h="1743710" extrusionOk="0">
                <a:moveTo>
                  <a:pt x="81866" y="0"/>
                </a:moveTo>
                <a:lnTo>
                  <a:pt x="0" y="23576"/>
                </a:lnTo>
                <a:lnTo>
                  <a:pt x="67981" y="74923"/>
                </a:lnTo>
                <a:lnTo>
                  <a:pt x="72518" y="50443"/>
                </a:lnTo>
                <a:lnTo>
                  <a:pt x="59640" y="47536"/>
                </a:lnTo>
                <a:lnTo>
                  <a:pt x="65233" y="22759"/>
                </a:lnTo>
                <a:lnTo>
                  <a:pt x="77648" y="22759"/>
                </a:lnTo>
                <a:lnTo>
                  <a:pt x="81866" y="0"/>
                </a:lnTo>
                <a:close/>
              </a:path>
              <a:path w="689609" h="1743710" extrusionOk="0">
                <a:moveTo>
                  <a:pt x="74171" y="50613"/>
                </a:moveTo>
                <a:lnTo>
                  <a:pt x="75229" y="51055"/>
                </a:lnTo>
                <a:lnTo>
                  <a:pt x="76305" y="51297"/>
                </a:lnTo>
                <a:lnTo>
                  <a:pt x="74171" y="50613"/>
                </a:lnTo>
                <a:close/>
              </a:path>
              <a:path w="689609" h="1743710" extrusionOk="0">
                <a:moveTo>
                  <a:pt x="131275" y="50613"/>
                </a:moveTo>
                <a:lnTo>
                  <a:pt x="74171" y="50613"/>
                </a:lnTo>
                <a:lnTo>
                  <a:pt x="76305" y="51297"/>
                </a:lnTo>
                <a:lnTo>
                  <a:pt x="132555" y="51297"/>
                </a:lnTo>
                <a:lnTo>
                  <a:pt x="131275" y="50613"/>
                </a:lnTo>
                <a:close/>
              </a:path>
              <a:path w="689609" h="1743710" extrusionOk="0">
                <a:moveTo>
                  <a:pt x="77150" y="25449"/>
                </a:moveTo>
                <a:lnTo>
                  <a:pt x="72518" y="50443"/>
                </a:lnTo>
                <a:lnTo>
                  <a:pt x="75229" y="51055"/>
                </a:lnTo>
                <a:lnTo>
                  <a:pt x="74171" y="50613"/>
                </a:lnTo>
                <a:lnTo>
                  <a:pt x="131275" y="50613"/>
                </a:lnTo>
                <a:lnTo>
                  <a:pt x="100802" y="34325"/>
                </a:lnTo>
                <a:lnTo>
                  <a:pt x="83343" y="26915"/>
                </a:lnTo>
                <a:lnTo>
                  <a:pt x="82628" y="26686"/>
                </a:lnTo>
                <a:lnTo>
                  <a:pt x="77150" y="25449"/>
                </a:lnTo>
                <a:close/>
              </a:path>
              <a:path w="689609" h="1743710" extrusionOk="0">
                <a:moveTo>
                  <a:pt x="65233" y="22759"/>
                </a:moveTo>
                <a:lnTo>
                  <a:pt x="59640" y="47536"/>
                </a:lnTo>
                <a:lnTo>
                  <a:pt x="72518" y="50443"/>
                </a:lnTo>
                <a:lnTo>
                  <a:pt x="77150" y="25449"/>
                </a:lnTo>
                <a:lnTo>
                  <a:pt x="65233" y="22759"/>
                </a:lnTo>
                <a:close/>
              </a:path>
              <a:path w="689609" h="1743710" extrusionOk="0">
                <a:moveTo>
                  <a:pt x="77648" y="22759"/>
                </a:moveTo>
                <a:lnTo>
                  <a:pt x="65233" y="22759"/>
                </a:lnTo>
                <a:lnTo>
                  <a:pt x="77150" y="25449"/>
                </a:lnTo>
                <a:lnTo>
                  <a:pt x="77648" y="22759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6397752" y="2438400"/>
            <a:ext cx="978407" cy="4785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6449960" y="2467897"/>
            <a:ext cx="875665" cy="375285"/>
          </a:xfrm>
          <a:custGeom>
            <a:avLst/>
            <a:gdLst/>
            <a:ahLst/>
            <a:cxnLst/>
            <a:rect l="l" t="t" r="r" b="b"/>
            <a:pathLst>
              <a:path w="875665" h="375285" extrusionOk="0">
                <a:moveTo>
                  <a:pt x="0" y="0"/>
                </a:moveTo>
                <a:lnTo>
                  <a:pt x="875071" y="0"/>
                </a:lnTo>
                <a:lnTo>
                  <a:pt x="875071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3678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7390" y="1898300"/>
            <a:ext cx="5520690" cy="26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In-memory computation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 operations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Transformations: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deferred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kick off staged transformations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7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None/>
            </a:pPr>
            <a:endParaRPr sz="29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Spark is good for data science?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5269991" y="1822704"/>
            <a:ext cx="1575815" cy="1185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6626352" y="3112007"/>
            <a:ext cx="1295400" cy="1231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/>
        </p:nvSpPr>
        <p:spPr>
          <a:xfrm>
            <a:off x="3583209" y="487964"/>
            <a:ext cx="216925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707390" y="1891519"/>
            <a:ext cx="5045075" cy="28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science problems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involve iteration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768095" y="2130551"/>
            <a:ext cx="7748016" cy="3624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/>
        </p:nvSpPr>
        <p:spPr>
          <a:xfrm>
            <a:off x="743712" y="500664"/>
            <a:ext cx="808497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4525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1591055" y="2980944"/>
            <a:ext cx="1557528" cy="1389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3895344" y="2980944"/>
            <a:ext cx="1557527" cy="13075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6105144" y="2980944"/>
            <a:ext cx="1557527" cy="13350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591055" y="4450079"/>
            <a:ext cx="1557528" cy="1328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3941064" y="4367784"/>
            <a:ext cx="1557527" cy="1371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6291071" y="4297679"/>
            <a:ext cx="1557527" cy="14813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3276600" y="3499103"/>
            <a:ext cx="496824" cy="3505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5617464" y="3483864"/>
            <a:ext cx="496824" cy="3505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5617464" y="4776215"/>
            <a:ext cx="496824" cy="3505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9" y="0"/>
                </a:moveTo>
                <a:lnTo>
                  <a:pt x="281119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9" y="183007"/>
                </a:lnTo>
                <a:lnTo>
                  <a:pt x="281119" y="244008"/>
                </a:lnTo>
                <a:lnTo>
                  <a:pt x="403123" y="122005"/>
                </a:lnTo>
                <a:lnTo>
                  <a:pt x="281119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8031480" y="3499103"/>
            <a:ext cx="496824" cy="34747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743712" y="4776215"/>
            <a:ext cx="496824" cy="3505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3270503" y="4776215"/>
            <a:ext cx="499872" cy="3505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/>
        </p:nvSpPr>
        <p:spPr>
          <a:xfrm>
            <a:off x="1326482" y="500664"/>
            <a:ext cx="690311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4525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2478023" y="2795016"/>
            <a:ext cx="4462272" cy="13472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/>
        </p:nvSpPr>
        <p:spPr>
          <a:xfrm>
            <a:off x="1326483" y="500664"/>
            <a:ext cx="681903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2875061" y="4989860"/>
            <a:ext cx="3808729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is the weakness for this code?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6156959" y="4105655"/>
            <a:ext cx="2676143" cy="8107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1326482" y="500664"/>
            <a:ext cx="697668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463540" y="4721636"/>
            <a:ext cx="6430645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the action </a:t>
            </a:r>
            <a:r>
              <a:rPr lang="en-US" sz="20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applied.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 extrusionOk="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1326482" y="500664"/>
            <a:ext cx="703975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2110436" y="4898420"/>
            <a:ext cx="59404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being re-evaluated upon every iteration!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Unnecessary!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3401567" y="2923032"/>
            <a:ext cx="466343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51120" y="2949676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19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 extrusionOk="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3587496" y="3212592"/>
            <a:ext cx="1249679" cy="1752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3630067" y="3233658"/>
            <a:ext cx="1089660" cy="1592580"/>
          </a:xfrm>
          <a:custGeom>
            <a:avLst/>
            <a:gdLst/>
            <a:ahLst/>
            <a:cxnLst/>
            <a:rect l="l" t="t" r="r" b="b"/>
            <a:pathLst>
              <a:path w="1089660" h="1592579" extrusionOk="0">
                <a:moveTo>
                  <a:pt x="1042207" y="1531764"/>
                </a:moveTo>
                <a:lnTo>
                  <a:pt x="1014675" y="1550563"/>
                </a:lnTo>
                <a:lnTo>
                  <a:pt x="1089108" y="1592008"/>
                </a:lnTo>
                <a:lnTo>
                  <a:pt x="1082328" y="1542256"/>
                </a:lnTo>
                <a:lnTo>
                  <a:pt x="1049370" y="1542256"/>
                </a:lnTo>
                <a:lnTo>
                  <a:pt x="1042207" y="1531764"/>
                </a:lnTo>
                <a:close/>
              </a:path>
              <a:path w="1089660" h="1592579" extrusionOk="0">
                <a:moveTo>
                  <a:pt x="1050073" y="1526393"/>
                </a:moveTo>
                <a:lnTo>
                  <a:pt x="1042207" y="1531764"/>
                </a:lnTo>
                <a:lnTo>
                  <a:pt x="1049370" y="1542256"/>
                </a:lnTo>
                <a:lnTo>
                  <a:pt x="1057236" y="1536885"/>
                </a:lnTo>
                <a:lnTo>
                  <a:pt x="1050073" y="1526393"/>
                </a:lnTo>
                <a:close/>
              </a:path>
              <a:path w="1089660" h="1592579" extrusionOk="0">
                <a:moveTo>
                  <a:pt x="1077605" y="1507595"/>
                </a:moveTo>
                <a:lnTo>
                  <a:pt x="1050073" y="1526393"/>
                </a:lnTo>
                <a:lnTo>
                  <a:pt x="1057236" y="1536885"/>
                </a:lnTo>
                <a:lnTo>
                  <a:pt x="1049370" y="1542256"/>
                </a:lnTo>
                <a:lnTo>
                  <a:pt x="1082328" y="1542256"/>
                </a:lnTo>
                <a:lnTo>
                  <a:pt x="1077605" y="1507595"/>
                </a:lnTo>
                <a:close/>
              </a:path>
              <a:path w="1089660" h="1592579" extrusionOk="0">
                <a:moveTo>
                  <a:pt x="7866" y="0"/>
                </a:moveTo>
                <a:lnTo>
                  <a:pt x="0" y="5370"/>
                </a:lnTo>
                <a:lnTo>
                  <a:pt x="1042207" y="1531764"/>
                </a:lnTo>
                <a:lnTo>
                  <a:pt x="1050073" y="1526393"/>
                </a:lnTo>
                <a:lnTo>
                  <a:pt x="7866" y="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89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707390" y="1898300"/>
            <a:ext cx="7327265" cy="107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148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Spark?</a:t>
            </a:r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707390" y="1893674"/>
            <a:ext cx="7431405" cy="272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open-source cluster-computing framework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areas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Data Query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Analysis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Data Processing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6717792" y="2310383"/>
            <a:ext cx="2072640" cy="13228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89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53" name="Google Shape;353;p30"/>
          <p:cNvSpPr txBox="1"/>
          <p:nvPr/>
        </p:nvSpPr>
        <p:spPr>
          <a:xfrm>
            <a:off x="707390" y="1898300"/>
            <a:ext cx="7327265" cy="323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37765" marR="58419" lvl="0" indent="-2040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allows you to control what is cached in memory. use </a:t>
            </a:r>
            <a:r>
              <a:rPr lang="en-US" sz="24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persist() </a:t>
            </a: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24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cache()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7510" marR="2200275" lvl="0" indent="0" algn="l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cache() :  using the default storage level persist(): can pass the storage level as a parameter,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7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“MEMORY_ONLY”, “MEMORY_AND_DISK”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131063" y="2993135"/>
            <a:ext cx="8881872" cy="16794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326482" y="500664"/>
            <a:ext cx="671393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4215384" y="2996183"/>
            <a:ext cx="1008888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265507" y="3023420"/>
            <a:ext cx="907415" cy="287020"/>
          </a:xfrm>
          <a:custGeom>
            <a:avLst/>
            <a:gdLst/>
            <a:ahLst/>
            <a:cxnLst/>
            <a:rect l="l" t="t" r="r" b="b"/>
            <a:pathLst>
              <a:path w="907414" h="287020" extrusionOk="0">
                <a:moveTo>
                  <a:pt x="0" y="0"/>
                </a:moveTo>
                <a:lnTo>
                  <a:pt x="907337" y="0"/>
                </a:lnTo>
                <a:lnTo>
                  <a:pt x="907337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049033" y="4810028"/>
            <a:ext cx="554994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evaluated once and is cached in memory.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 can be re-used on each iteration.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>
            <a:spLocks noGrp="1"/>
          </p:cNvSpPr>
          <p:nvPr>
            <p:ph type="title"/>
          </p:nvPr>
        </p:nvSpPr>
        <p:spPr>
          <a:xfrm>
            <a:off x="609601" y="487964"/>
            <a:ext cx="746245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707390" y="1898300"/>
            <a:ext cx="76708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8699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lazy semantics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RDD transformation operations help improve the performance.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99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common performance bottlenecks for newcomers to Spark arises from unknowingly re-evaluating several transformations when caching could be used.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Use Spark Operations?</a:t>
            </a: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858365" y="1622241"/>
            <a:ext cx="7549500" cy="44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Technically, one can implement in Python most of operations by map/flatMap by embedding the statement into the input func in Python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is implemented by Java, runs in jvm, so it is faster than Python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endParaRPr sz="40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can analyze and optimize the computing process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509867" y="364401"/>
            <a:ext cx="805589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Spark jobs are Executed?</a:t>
            </a:r>
            <a:endParaRPr sz="4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39870" y="1400555"/>
            <a:ext cx="5812155" cy="5178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407318" y="1770170"/>
            <a:ext cx="4558523" cy="2803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executing a Spark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program: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36830" lvl="0" indent="-34290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 b="0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driver program runs the Spark application, which creates a SparkContext.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30035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 b="0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SparkContext connects to a cluster manager to allocate resources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 b="0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acquires executors on nodes in the cluster, which run computations for your application.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25336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 b="0" i="0" u="none" strike="noStrike" cap="non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program sends your application code to executors to execute.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8315895" y="6459512"/>
            <a:ext cx="31476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64" y="1696154"/>
            <a:ext cx="947326" cy="9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707390" y="1898300"/>
            <a:ext cx="45477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707390" y="4102100"/>
            <a:ext cx="20104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happens?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/>
        </p:nvSpPr>
        <p:spPr>
          <a:xfrm>
            <a:off x="2062942" y="533887"/>
            <a:ext cx="465703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Topology</a:t>
            </a:r>
            <a:endParaRPr sz="4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1673638" y="1897031"/>
            <a:ext cx="4799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1673638" y="4110610"/>
            <a:ext cx="5702141" cy="1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type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Therefore, it will be eagerly executed on the executors. Thus, any calls to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happening on the worker nodes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</a:t>
            </a: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visible in the drive node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1904237" y="2389632"/>
            <a:ext cx="4054221" cy="12679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8315895" y="6459512"/>
            <a:ext cx="43239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947927" y="1371600"/>
            <a:ext cx="7248144" cy="43555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947927" y="448140"/>
            <a:ext cx="691194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422868" y="1556003"/>
            <a:ext cx="155638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the context of a Spark program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1284128" y="487964"/>
            <a:ext cx="68403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3549526" y="3205988"/>
            <a:ext cx="34931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do they communicate?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Resilient Distributed Dataset (RDD)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- the key data structure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687704" y="1860850"/>
            <a:ext cx="7191375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5080" lvl="1" indent="-2286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are split into multiple partitions, distributed across nodes to be processed in parallel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Resilient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keeps track of transformations and enable efficient recovery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7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data structure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used inside Spark, but can’t be accessed directly from outside (such as Python or Pyspark)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1280160" y="1423416"/>
            <a:ext cx="6583680" cy="4035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1417319" y="3724655"/>
            <a:ext cx="932688" cy="5059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2481072" y="3785615"/>
            <a:ext cx="746760" cy="3840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4650740" y="1558544"/>
            <a:ext cx="4289425" cy="27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18415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 a high level, every Spark application consists of a driver program that launches various parallel operations on the cluster.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172720" lvl="0" indent="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driver program contains your application’s </a:t>
            </a: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main function </a:t>
            </a: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and defines distributed datasets on the cluster, then applies operations to them.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Spark Context: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95020" lvl="0" indent="209550" algn="l" rtl="0">
              <a:lnSpc>
                <a:spcPct val="102499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programs access Spark through a </a:t>
            </a: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SparkContext object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4581913" y="1616455"/>
            <a:ext cx="4322445" cy="244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Worker Node: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node which run applications in a cluster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85750" lvl="0" indent="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Executors are worker nodes' processes in charge of running individual task in a given Spark job, including returning computed results to driver and providing in-memory storage for cached RDDs.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4734560" y="1560775"/>
            <a:ext cx="395224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Steps of executing a Spark program: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1, The driver program runs the Spark application, which creates a SparkContext. 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2, The SparkContext connects to a cluster manager to allocate resources.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7368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3, Spark acquires executors on nodes in the cluster, which run computations for your application.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438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4, Driver program send your application code to executors to execute.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59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</a:t>
            </a:r>
            <a:r>
              <a:rPr lang="en-US"/>
              <a:t>Topology</a:t>
            </a:r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707389" y="1898300"/>
            <a:ext cx="43096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707390" y="4102100"/>
            <a:ext cx="7719695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return type Unit. Therefore, it is eagerly executed on the executors, not the driver. Thus, any calls to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happening on the worker nodes and are not visible in the drive node.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707390" y="1898300"/>
            <a:ext cx="50522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707390" y="3427760"/>
            <a:ext cx="3361690" cy="100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0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endParaRPr sz="15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lang="en-US" sz="24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707390" y="1898300"/>
            <a:ext cx="4779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707390" y="3427760"/>
            <a:ext cx="735457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0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endParaRPr sz="15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lang="en-US" sz="2400" b="1" i="1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lang="en-US" sz="2400" b="1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 The driver program.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executing an action involves communication between worker nodes and the node running the driver program.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253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Spark</a:t>
            </a:r>
            <a:endParaRPr/>
          </a:p>
        </p:txBody>
      </p:sp>
      <p:sp>
        <p:nvSpPr>
          <p:cNvPr id="503" name="Google Shape;503;p47"/>
          <p:cNvSpPr txBox="1"/>
          <p:nvPr/>
        </p:nvSpPr>
        <p:spPr>
          <a:xfrm>
            <a:off x="627887" y="1479115"/>
            <a:ext cx="5577900" cy="13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Spark from official website: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http://spark.apache.org/downloads.html</a:t>
            </a:r>
            <a:endParaRPr sz="2000" b="0" i="0" u="sng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Please search their archive for 3.1.2. </a:t>
            </a:r>
            <a:endParaRPr/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https://spark.apache.org/releases/spark-release-3-1-2.html</a:t>
            </a:r>
            <a:endParaRPr sz="2000" b="0" i="0" u="sng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627887" y="2938272"/>
            <a:ext cx="5903975" cy="16245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808383" y="5234609"/>
            <a:ext cx="66675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on Vocareum: spark-submit version was 2.4.4. in 2021 Spring,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 may be subject to upgrade to the latest 3.1.2. in 2021 Fall.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-2023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 use 3.1.2 that is the latest on Vocareum.com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>
            <a:spLocks noGrp="1"/>
          </p:cNvSpPr>
          <p:nvPr>
            <p:ph type="title"/>
          </p:nvPr>
        </p:nvSpPr>
        <p:spPr>
          <a:xfrm>
            <a:off x="457200" y="513847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Pyspark</a:t>
            </a:r>
            <a:endParaRPr/>
          </a:p>
        </p:txBody>
      </p:sp>
      <p:sp>
        <p:nvSpPr>
          <p:cNvPr id="512" name="Google Shape;512;p49"/>
          <p:cNvSpPr txBox="1"/>
          <p:nvPr/>
        </p:nvSpPr>
        <p:spPr>
          <a:xfrm>
            <a:off x="670626" y="1418244"/>
            <a:ext cx="4675023" cy="368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Pycharm is recommended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pip install pyspark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config in PyCharm: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291465" lvl="0" indent="-228600" algn="l" rtl="0">
              <a:lnSpc>
                <a:spcPct val="108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click[Run] -&gt; [Edit Configurations] -&gt; Add[Environment variables]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pyspark package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keep the same python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for driver and worker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49"/>
          <p:cNvSpPr/>
          <p:nvPr/>
        </p:nvSpPr>
        <p:spPr>
          <a:xfrm>
            <a:off x="5783580" y="-6263"/>
            <a:ext cx="2911221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environment variables</a:t>
            </a:r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687704" y="1860849"/>
            <a:ext cx="7943088" cy="252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SPARK_HOME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root address of your downloaded spark folder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PYTHONPATH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address of “python” folder under your SPARK_HOME address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709802" y="4532415"/>
            <a:ext cx="7920990" cy="17327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Partitions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687704" y="1582729"/>
            <a:ext cx="7746683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split into multiple partitions by hashing function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 partitions are balanced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3928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size of a partition is 64MB, common number of partitions is 2 or 3 times of the #workers 			// many workers at Vocareum 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3928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partition sometimes may lead to better performance because of the cost of “partition”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Repartition(func, num) is a function to use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Sample Code: </a:t>
            </a:r>
            <a:r>
              <a:rPr lang="en-US" i="1"/>
              <a:t>word_count.py</a:t>
            </a:r>
            <a:endParaRPr i="1"/>
          </a:p>
        </p:txBody>
      </p:sp>
      <p:sp>
        <p:nvSpPr>
          <p:cNvPr id="528" name="Google Shape;528;p51"/>
          <p:cNvSpPr/>
          <p:nvPr/>
        </p:nvSpPr>
        <p:spPr>
          <a:xfrm>
            <a:off x="369699" y="1552767"/>
            <a:ext cx="8217462" cy="4500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7566875" y="2553625"/>
            <a:ext cx="125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// optional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// optional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63cad1c28_0_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2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HW0 on Vocareum</a:t>
            </a:r>
            <a:endParaRPr/>
          </a:p>
        </p:txBody>
      </p:sp>
      <p:sp>
        <p:nvSpPr>
          <p:cNvPr id="537" name="Google Shape;537;g1e63cad1c28_0_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538" name="Google Shape;538;g1e63cad1c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1802364"/>
            <a:ext cx="8839201" cy="3435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e63cad1c28_0_0"/>
          <p:cNvSpPr txBox="1"/>
          <p:nvPr/>
        </p:nvSpPr>
        <p:spPr>
          <a:xfrm>
            <a:off x="927050" y="5678125"/>
            <a:ext cx="694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Upload your “word_count.py” and any big text file “text.txt” onto Vocareum HW0,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then try them on the terminal window.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030e75ec934dd2_0"/>
          <p:cNvSpPr txBox="1">
            <a:spLocks noGrp="1"/>
          </p:cNvSpPr>
          <p:nvPr>
            <p:ph type="subTitle" idx="1"/>
          </p:nvPr>
        </p:nvSpPr>
        <p:spPr>
          <a:xfrm>
            <a:off x="1842477" y="2311125"/>
            <a:ext cx="4846500" cy="721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CC4125"/>
                </a:solidFill>
              </a:rPr>
              <a:t>Scala: Introduction</a:t>
            </a:r>
            <a:endParaRPr sz="4700">
              <a:solidFill>
                <a:srgbClr val="CC4125"/>
              </a:solidFill>
            </a:endParaRPr>
          </a:p>
        </p:txBody>
      </p:sp>
      <p:sp>
        <p:nvSpPr>
          <p:cNvPr id="546" name="Google Shape;546;g6030e75ec934dd2_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000" cy="2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824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Scala</a:t>
            </a: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707390" y="1891519"/>
            <a:ext cx="7053580" cy="20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IntelliJ IDEA, the compiler: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–"/>
            </a:pPr>
            <a:r>
              <a:rPr lang="en-US" sz="2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www.jetbrains.com/idea/#chooseYourEdition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Scala plugin in the compiler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Preference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Choose [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Plugins] -&gt;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JetBrains plugin] (at bottom) -&gt;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Install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6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1807464" y="1395983"/>
            <a:ext cx="5903976" cy="3977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6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1557527" y="1380744"/>
            <a:ext cx="6028944" cy="40782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26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73" name="Google Shape;573;p55"/>
          <p:cNvSpPr txBox="1"/>
          <p:nvPr/>
        </p:nvSpPr>
        <p:spPr>
          <a:xfrm>
            <a:off x="707390" y="1891519"/>
            <a:ext cx="7470775" cy="132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Libraries: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[Libraries] -&gt; [+] Java library -&gt; Add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jar package/.jar file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Spark you download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1670304" y="3459479"/>
            <a:ext cx="2401823" cy="211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4660391" y="3459479"/>
            <a:ext cx="2694432" cy="21183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26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82" name="Google Shape;582;p56"/>
          <p:cNvSpPr txBox="1"/>
          <p:nvPr/>
        </p:nvSpPr>
        <p:spPr>
          <a:xfrm>
            <a:off x="707390" y="1891519"/>
            <a:ext cx="7122159" cy="6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build.sbt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2831592" y="2383535"/>
            <a:ext cx="5538215" cy="32369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/>
          <p:nvPr/>
        </p:nvSpPr>
        <p:spPr>
          <a:xfrm>
            <a:off x="627887" y="2676144"/>
            <a:ext cx="7534656" cy="2907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81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Write Scala Code</a:t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627887" y="1563624"/>
            <a:ext cx="2606040" cy="9936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7"/>
          <p:cNvSpPr txBox="1"/>
          <p:nvPr/>
        </p:nvSpPr>
        <p:spPr>
          <a:xfrm>
            <a:off x="3512704" y="2256535"/>
            <a:ext cx="224345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Scala object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4178484" y="5146040"/>
            <a:ext cx="468503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local[2]: start SparkContext with 2 cores     local[*], start SparkContext with all available cores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413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600" name="Google Shape;600;p58"/>
          <p:cNvSpPr txBox="1"/>
          <p:nvPr/>
        </p:nvSpPr>
        <p:spPr>
          <a:xfrm>
            <a:off x="707390" y="1891519"/>
            <a:ext cx="7708265" cy="59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[Artifacts] -&gt; [+] JAR -&gt; [From modules with dependencies] -&gt; Put the Main Class of your code -&gt; [OK]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381000" y="2813304"/>
            <a:ext cx="4474464" cy="2502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5199888" y="2971800"/>
            <a:ext cx="3483864" cy="2185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8"/>
          <p:cNvSpPr/>
          <p:nvPr/>
        </p:nvSpPr>
        <p:spPr>
          <a:xfrm>
            <a:off x="5754623" y="3340608"/>
            <a:ext cx="1203959" cy="356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5810865" y="3372463"/>
            <a:ext cx="1091565" cy="246379"/>
          </a:xfrm>
          <a:custGeom>
            <a:avLst/>
            <a:gdLst/>
            <a:ahLst/>
            <a:cxnLst/>
            <a:rect l="l" t="t" r="r" b="b"/>
            <a:pathLst>
              <a:path w="1091565" h="246379" extrusionOk="0">
                <a:moveTo>
                  <a:pt x="0" y="0"/>
                </a:moveTo>
                <a:lnTo>
                  <a:pt x="1091380" y="0"/>
                </a:lnTo>
                <a:lnTo>
                  <a:pt x="1091380" y="245806"/>
                </a:lnTo>
                <a:lnTo>
                  <a:pt x="0" y="245806"/>
                </a:lnTo>
                <a:lnTo>
                  <a:pt x="0" y="0"/>
                </a:lnTo>
                <a:close/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Shuffling</a:t>
            </a:r>
            <a:endParaRPr/>
          </a:p>
        </p:txBody>
      </p:sp>
      <p:sp>
        <p:nvSpPr>
          <p:cNvPr id="79" name="Google Shape;79;p6"/>
          <p:cNvSpPr txBox="1"/>
          <p:nvPr/>
        </p:nvSpPr>
        <p:spPr>
          <a:xfrm>
            <a:off x="457200" y="1860850"/>
            <a:ext cx="8117835" cy="14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shuffling carefully to speed up you program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essentially </a:t>
            </a:r>
            <a:r>
              <a:rPr lang="en-US" sz="28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-partitioned during shuffling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Sort by key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413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611" name="Google Shape;611;p59"/>
          <p:cNvSpPr txBox="1"/>
          <p:nvPr/>
        </p:nvSpPr>
        <p:spPr>
          <a:xfrm>
            <a:off x="707390" y="1886894"/>
            <a:ext cx="3680460" cy="229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to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spark libraries or other unrelated libraries that you would not use in your program; Click [OK]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58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[Build] -&gt; [Build Artifects] -&gt; [Build] -&gt; produce the package 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jar file is in it!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4629911" y="1426463"/>
            <a:ext cx="4279392" cy="4218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/>
        </p:nvSpPr>
        <p:spPr>
          <a:xfrm>
            <a:off x="868299" y="487964"/>
            <a:ext cx="7407909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Run jar on Spark - command 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697991" y="1688592"/>
            <a:ext cx="7933944" cy="59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1861624" y="3573624"/>
            <a:ext cx="158432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Result: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0"/>
          <p:cNvSpPr/>
          <p:nvPr/>
        </p:nvSpPr>
        <p:spPr>
          <a:xfrm>
            <a:off x="1981201" y="3930241"/>
            <a:ext cx="1615439" cy="19781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0"/>
          <p:cNvSpPr/>
          <p:nvPr/>
        </p:nvSpPr>
        <p:spPr>
          <a:xfrm>
            <a:off x="4419600" y="3899761"/>
            <a:ext cx="1972056" cy="20086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624" name="Google Shape;624;p60"/>
          <p:cNvSpPr txBox="1"/>
          <p:nvPr/>
        </p:nvSpPr>
        <p:spPr>
          <a:xfrm>
            <a:off x="868298" y="2547719"/>
            <a:ext cx="79339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On Vocareum’s terminal: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bin/spark-submit –class wordcount ./****/wordCount.jar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please make sure you call version 3.1.2. (its location may change) 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235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you want to learn more…</a:t>
            </a:r>
            <a:endParaRPr/>
          </a:p>
        </p:txBody>
      </p:sp>
      <p:sp>
        <p:nvSpPr>
          <p:cNvPr id="630" name="Google Shape;630;p61"/>
          <p:cNvSpPr txBox="1"/>
          <p:nvPr/>
        </p:nvSpPr>
        <p:spPr>
          <a:xfrm>
            <a:off x="707390" y="1886894"/>
            <a:ext cx="7421880" cy="231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Official documentation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–"/>
            </a:pPr>
            <a:r>
              <a:rPr lang="en-US" sz="16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http://spark.apache.org/docs/latest/</a:t>
            </a: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course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Coursera: Big Data Analysis with Scala and Spark</a:t>
            </a: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Spark, O’ Reilly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Analytics with Spark: Patterns for Learning from Data at Scale,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O’ Reilly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with Spark, Packt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6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632" name="Google Shape;632;p61"/>
          <p:cNvSpPr txBox="1"/>
          <p:nvPr/>
        </p:nvSpPr>
        <p:spPr>
          <a:xfrm>
            <a:off x="707390" y="4603058"/>
            <a:ext cx="7999095" cy="125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the complete list of operations: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http://spark.apache.org/docs/latest/api/python/pyspark.html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Spark Programming Guide: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"/>
          <p:cNvSpPr txBox="1"/>
          <p:nvPr/>
        </p:nvSpPr>
        <p:spPr>
          <a:xfrm>
            <a:off x="2638615" y="2565085"/>
            <a:ext cx="46595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</a:t>
            </a:r>
            <a:endParaRPr sz="6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Actions</a:t>
            </a:r>
            <a:endParaRPr/>
          </a:p>
        </p:txBody>
      </p:sp>
      <p:sp>
        <p:nvSpPr>
          <p:cNvPr id="644" name="Google Shape;644;p63"/>
          <p:cNvSpPr txBox="1"/>
          <p:nvPr/>
        </p:nvSpPr>
        <p:spPr>
          <a:xfrm>
            <a:off x="687704" y="1860849"/>
            <a:ext cx="7406596" cy="404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7115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700"/>
            <a:ext cx="9144000" cy="6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1800"/>
            <a:ext cx="9144000" cy="59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3700"/>
            <a:ext cx="9144000" cy="606999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7135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04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Stack</a:t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3154679" y="1917192"/>
            <a:ext cx="5794248" cy="3328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41893" y="3993896"/>
            <a:ext cx="1972945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Job Schedulers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Layer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938000" y="2290064"/>
            <a:ext cx="138557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Libraries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725602" y="3298952"/>
            <a:ext cx="180593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Core Module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6781756" y="3177763"/>
            <a:ext cx="18421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Resilient Distributed Datasets (RDDs)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1800"/>
            <a:ext cx="9144000" cy="598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/>
          <p:nvPr/>
        </p:nvSpPr>
        <p:spPr>
          <a:xfrm>
            <a:off x="388602" y="583951"/>
            <a:ext cx="84639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lang="en-US" sz="425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Example: finding largest integers</a:t>
            </a:r>
            <a:endParaRPr sz="4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0"/>
          <p:cNvSpPr txBox="1"/>
          <p:nvPr/>
        </p:nvSpPr>
        <p:spPr>
          <a:xfrm>
            <a:off x="735853" y="2073745"/>
            <a:ext cx="7737571" cy="312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•	data </a:t>
            </a:r>
            <a:r>
              <a:rPr lang="en-US" sz="285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[S,</a:t>
            </a:r>
            <a:r>
              <a:rPr lang="en-US" sz="3250" b="0" i="0" u="none" strike="noStrike" cap="non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4, 4, </a:t>
            </a: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1, 2, 3, 3, 1, 2, 5,</a:t>
            </a:r>
            <a:r>
              <a:rPr lang="en-US" sz="3250" b="0" i="0" u="none" strike="noStrike" cap="non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</a:t>
            </a: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S]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0209" marR="0" lvl="0" indent="-39751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</a:t>
            </a:r>
            <a:r>
              <a:rPr lang="en-US" sz="4300" b="0" i="0" u="none" strike="noStrike" cap="non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sc.parallelize( data)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10101"/>
              </a:buClr>
              <a:buSzPts val="5500"/>
              <a:buFont typeface="Arial"/>
              <a:buNone/>
            </a:pPr>
            <a:endParaRPr sz="5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0209" marR="0" lvl="0" indent="-397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.reduce( lambda x,</a:t>
            </a:r>
            <a:r>
              <a:rPr lang="en-US" sz="305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y: </a:t>
            </a:r>
            <a:r>
              <a:rPr lang="en-US" sz="31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max(x,</a:t>
            </a:r>
            <a:r>
              <a:rPr lang="en-US" sz="305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y))</a:t>
            </a:r>
            <a:endParaRPr sz="3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8320" marR="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lang="en-US" sz="295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-US" sz="2900" b="0" i="0" u="none" strike="noStrike" cap="non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6600"/>
            <a:ext cx="9144000" cy="536188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2473774" y="511120"/>
            <a:ext cx="30615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2"/>
          <p:cNvSpPr txBox="1"/>
          <p:nvPr/>
        </p:nvSpPr>
        <p:spPr>
          <a:xfrm>
            <a:off x="862507" y="1651777"/>
            <a:ext cx="7525500" cy="43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 = sc.parallelize( [1],2)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2800">
                <a:solidFill>
                  <a:srgbClr val="030303"/>
                </a:solidFill>
              </a:rPr>
              <a:t>foreachPartition</a:t>
            </a:r>
            <a:r>
              <a:rPr lang="en-US" sz="28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( printf)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Pl: []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P2: [1]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data.aggregate(1, add,add)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 =&gt; [1] =&gt; after reduction =&gt; 1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 =&gt; [1] + [1] = [1,1] =&gt; 2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fina l: [1] </a:t>
            </a:r>
            <a:r>
              <a:rPr lang="en-US" sz="2200" b="0" i="0" u="none" strike="noStrike" cap="none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</a:t>
            </a:r>
            <a:r>
              <a:rPr lang="en-US" sz="2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[1,2] =&gt; [1,1,2] =&gt; 4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3"/>
          <p:cNvSpPr txBox="1"/>
          <p:nvPr/>
        </p:nvSpPr>
        <p:spPr>
          <a:xfrm>
            <a:off x="2849776" y="584269"/>
            <a:ext cx="284656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3"/>
          <p:cNvSpPr txBox="1"/>
          <p:nvPr/>
        </p:nvSpPr>
        <p:spPr>
          <a:xfrm>
            <a:off x="502339" y="1734723"/>
            <a:ext cx="8283900" cy="32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015" marR="0" lvl="0" indent="-3613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305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data.aggregate(2, add, lambda U,v: U </a:t>
            </a:r>
            <a:r>
              <a:rPr lang="en-US" sz="39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9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v)</a:t>
            </a:r>
            <a:endParaRPr sz="2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Pl =&gt; 2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503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P2 </a:t>
            </a: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=&gt; 3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Fina</a:t>
            </a: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I: [2] </a:t>
            </a:r>
            <a:r>
              <a:rPr lang="en-US" sz="25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[2,3] =&gt; 2 </a:t>
            </a:r>
            <a:r>
              <a:rPr lang="en-US" sz="34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34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5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3 = 12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66469" marR="5080" lvl="0" indent="19683" algn="l" rtl="0">
              <a:lnSpc>
                <a:spcPct val="1212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(w here [2] is </a:t>
            </a:r>
            <a:r>
              <a:rPr lang="en-US" sz="2500">
                <a:solidFill>
                  <a:srgbClr val="050305"/>
                </a:solidFill>
              </a:rPr>
              <a:t>zero Value</a:t>
            </a:r>
            <a:r>
              <a:rPr lang="en-US" sz="2500" b="0" i="0" u="none" strike="noStrike" cap="non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,  [2,3] is the list of values from partitions)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4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Transformations</a:t>
            </a:r>
            <a:endParaRPr/>
          </a:p>
        </p:txBody>
      </p:sp>
      <p:sp>
        <p:nvSpPr>
          <p:cNvPr id="714" name="Google Shape;714;p74"/>
          <p:cNvSpPr txBox="1"/>
          <p:nvPr/>
        </p:nvSpPr>
        <p:spPr>
          <a:xfrm>
            <a:off x="687704" y="1840022"/>
            <a:ext cx="7321293" cy="421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5"/>
          <p:cNvSpPr txBox="1"/>
          <p:nvPr/>
        </p:nvSpPr>
        <p:spPr>
          <a:xfrm>
            <a:off x="1876664" y="679058"/>
            <a:ext cx="3659485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lang="en-US" sz="4350" b="1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</a:t>
            </a:r>
            <a:endParaRPr sz="4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5"/>
          <p:cNvSpPr txBox="1"/>
          <p:nvPr/>
        </p:nvSpPr>
        <p:spPr>
          <a:xfrm>
            <a:off x="398080" y="1936364"/>
            <a:ext cx="8293200" cy="3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99415" marR="5080" lvl="0" indent="-386715" algn="l" rtl="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lang="en-US" sz="310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map(func): Apply a function func to each element in input RDD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6730" marR="0" lvl="0" indent="0" algn="l" rtl="0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lang="en-US" sz="275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- func returns a </a:t>
            </a:r>
            <a:r>
              <a:rPr lang="en-US" sz="2750">
                <a:solidFill>
                  <a:srgbClr val="010103"/>
                </a:solidFill>
              </a:rPr>
              <a:t>value</a:t>
            </a:r>
            <a:r>
              <a:rPr lang="en-US" sz="275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(could be a list)</a:t>
            </a:r>
            <a:endParaRPr sz="2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endParaRPr sz="25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8620" marR="710565" lvl="0" indent="-375920" algn="l" rtl="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lang="en-US" sz="310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Output the new RDD </a:t>
            </a:r>
            <a:r>
              <a:rPr lang="en-US" sz="3100">
                <a:solidFill>
                  <a:srgbClr val="010103"/>
                </a:solidFill>
              </a:rPr>
              <a:t>containing</a:t>
            </a:r>
            <a:r>
              <a:rPr lang="en-US" sz="310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the transformed </a:t>
            </a:r>
            <a:r>
              <a:rPr lang="en-US" sz="3100">
                <a:solidFill>
                  <a:srgbClr val="010103"/>
                </a:solidFill>
              </a:rPr>
              <a:t>values</a:t>
            </a:r>
            <a:r>
              <a:rPr lang="en-US" sz="3100" b="0" i="0" u="none" strike="noStrike" cap="non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produced by func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6"/>
          <p:cNvSpPr txBox="1"/>
          <p:nvPr/>
        </p:nvSpPr>
        <p:spPr>
          <a:xfrm>
            <a:off x="1933533" y="605892"/>
            <a:ext cx="3203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010101"/>
                </a:solidFill>
              </a:rPr>
              <a:t>Example</a:t>
            </a:r>
            <a:endParaRPr sz="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6"/>
          <p:cNvSpPr txBox="1"/>
          <p:nvPr/>
        </p:nvSpPr>
        <p:spPr>
          <a:xfrm>
            <a:off x="682423" y="1699403"/>
            <a:ext cx="8217516" cy="404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 = sc.textFile("hello.txt ")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>
                <a:srgbClr val="010101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lineSplit = lines.map(lambda s: s.split())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[['hello','world' ], ['hello', 'this', 'world' ]]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linelengths = lines.map(lambda s: len(s))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marR="0" lvl="0" indent="0" algn="l" rtl="0">
              <a:lnSpc>
                <a:spcPct val="100000"/>
              </a:lnSpc>
              <a:spcBef>
                <a:spcPts val="12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[11, 16]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/>
          <p:nvPr/>
        </p:nvSpPr>
        <p:spPr>
          <a:xfrm>
            <a:off x="1213197" y="686471"/>
            <a:ext cx="49848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Arial"/>
              <a:buNone/>
            </a:pPr>
            <a:r>
              <a:rPr lang="en-US" sz="3850" b="1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mapPartitions(fu</a:t>
            </a:r>
            <a:r>
              <a:rPr lang="en-US" sz="385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nc)</a:t>
            </a:r>
            <a:endParaRPr sz="3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7"/>
          <p:cNvSpPr txBox="1"/>
          <p:nvPr/>
        </p:nvSpPr>
        <p:spPr>
          <a:xfrm>
            <a:off x="559209" y="1789506"/>
            <a:ext cx="8018400" cy="3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6075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lang="en-US" sz="285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Apply </a:t>
            </a:r>
            <a:r>
              <a:rPr lang="en-US" sz="2850">
                <a:solidFill>
                  <a:srgbClr val="030305"/>
                </a:solidFill>
              </a:rPr>
              <a:t>transformation</a:t>
            </a:r>
            <a:r>
              <a:rPr lang="en-US" sz="285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 to a </a:t>
            </a:r>
            <a:r>
              <a:rPr lang="en-US" sz="2850" b="0" i="0" u="none" strike="noStrike" cap="none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partition</a:t>
            </a:r>
            <a:endParaRPr sz="2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99060" lvl="1" indent="-285750" algn="l" rtl="0">
              <a:lnSpc>
                <a:spcPct val="112500"/>
              </a:lnSpc>
              <a:spcBef>
                <a:spcPts val="68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input to func is an iterator (over the elements in the partition)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5175" marR="5080" lvl="1" indent="-314325" algn="l" rtl="0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must return an </a:t>
            </a:r>
            <a:r>
              <a:rPr lang="en-US" sz="2500">
                <a:solidFill>
                  <a:srgbClr val="030305"/>
                </a:solidFill>
              </a:rPr>
              <a:t>iterable</a:t>
            </a: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 (a list or use yield to return a generator)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030305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lang="en-US" sz="285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Different from map(func)</a:t>
            </a:r>
            <a:endParaRPr sz="2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0" lvl="1" indent="-285750" algn="l" rtl="0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in map(func) applies to an </a:t>
            </a:r>
            <a:r>
              <a:rPr lang="en-US" sz="2500" b="0" i="0" u="none" strike="noStrike" cap="none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8"/>
          <p:cNvSpPr txBox="1">
            <a:spLocks noGrp="1"/>
          </p:cNvSpPr>
          <p:nvPr>
            <p:ph type="title"/>
          </p:nvPr>
        </p:nvSpPr>
        <p:spPr>
          <a:xfrm>
            <a:off x="457200" y="515278"/>
            <a:ext cx="82296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3125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 b="1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78"/>
          <p:cNvSpPr txBox="1"/>
          <p:nvPr/>
        </p:nvSpPr>
        <p:spPr>
          <a:xfrm>
            <a:off x="540252" y="1837131"/>
            <a:ext cx="8264906" cy="422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6075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lang="en-US" sz="28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 Map(func):</a:t>
            </a:r>
            <a:endParaRPr sz="2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6125" marR="0" lvl="1" indent="-295275" algn="l" rtl="0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similar to map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6125" marR="5080" lvl="1" indent="-295275" algn="l" rtl="0">
              <a:lnSpc>
                <a:spcPct val="112200"/>
              </a:lnSpc>
              <a:spcBef>
                <a:spcPts val="75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But func here </a:t>
            </a:r>
            <a:r>
              <a:rPr lang="en-US" sz="2350" b="1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return a list (or generator) of elements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lang="en-US" sz="25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&amp; </a:t>
            </a: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flatMap merges these lists into a single list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lang="en-US" sz="28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lines.flatMa p(lambda x: x.split())</a:t>
            </a:r>
            <a:endParaRPr sz="2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=&gt;rdd: ['hello', 'world','hello','this','world' ]</a:t>
            </a:r>
            <a:endParaRPr sz="2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36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vs. Hadoop</a:t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07388" y="1891519"/>
            <a:ext cx="7202170" cy="23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is Faster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output of an operation needs to be fed into another operation, Spark passes the data directly without writing to persistent 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for some iterative algorithms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machine learning algorithms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358384" y="3252215"/>
            <a:ext cx="3575304" cy="2447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6200" y="4876800"/>
            <a:ext cx="5285105" cy="81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08785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programs up to 100x faster than Hadoop MapReduce in memory. 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				[1] https://spark.apache.org/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8551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2100"/>
            <a:ext cx="9144000" cy="625264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24" y="939800"/>
            <a:ext cx="7686742" cy="417159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3701"/>
            <a:ext cx="7506658" cy="497542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73" name="Google Shape;773;p83"/>
          <p:cNvSpPr/>
          <p:nvPr/>
        </p:nvSpPr>
        <p:spPr>
          <a:xfrm>
            <a:off x="457200" y="1468947"/>
            <a:ext cx="7886700" cy="4826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80" name="Google Shape;780;p84"/>
          <p:cNvSpPr/>
          <p:nvPr/>
        </p:nvSpPr>
        <p:spPr>
          <a:xfrm>
            <a:off x="227474" y="1618488"/>
            <a:ext cx="8596640" cy="44104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903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Other </a:t>
            </a:r>
            <a:r>
              <a:rPr lang="en-US"/>
              <a:t>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dvantages</a:t>
            </a:r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707390" y="1891519"/>
            <a:ext cx="7049770" cy="36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applications quickly in Java, Scala, Python.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Everywhere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on Hadoop, standalone, or in the cloud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access diverse data sources including HDFS,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Cassandra, HBase, and S3.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Generality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SQL, streaming, and complex analytics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6525768" y="1362455"/>
            <a:ext cx="789431" cy="789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7342631" y="1780032"/>
            <a:ext cx="749807" cy="2255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608064" y="2209800"/>
            <a:ext cx="1377696" cy="4693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7912607" y="2072639"/>
            <a:ext cx="789431" cy="5913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5989320" y="4023359"/>
            <a:ext cx="1569720" cy="5455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687056" y="4361688"/>
            <a:ext cx="807720" cy="5425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5986271" y="4645152"/>
            <a:ext cx="1496568" cy="381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7037831" y="5090159"/>
            <a:ext cx="1496568" cy="5151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3353</Words>
  <Application>Microsoft Office PowerPoint</Application>
  <PresentationFormat>On-screen Show (4:3)</PresentationFormat>
  <Paragraphs>510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Times New Roman</vt:lpstr>
      <vt:lpstr>Office Theme</vt:lpstr>
      <vt:lpstr>PowerPoint Presentation</vt:lpstr>
      <vt:lpstr>Outline</vt:lpstr>
      <vt:lpstr>What is Spark?</vt:lpstr>
      <vt:lpstr>Resilient Distributed Dataset (RDD) - the key data structure</vt:lpstr>
      <vt:lpstr>Partitions</vt:lpstr>
      <vt:lpstr>Shuffling</vt:lpstr>
      <vt:lpstr>Spark Stack</vt:lpstr>
      <vt:lpstr>Spark vs. Hadoop</vt:lpstr>
      <vt:lpstr>Other Advantages</vt:lpstr>
      <vt:lpstr>PowerPoint Presentation</vt:lpstr>
      <vt:lpstr>How to Create an RDD?</vt:lpstr>
      <vt:lpstr>Two Types of Operations on RDD</vt:lpstr>
      <vt:lpstr>Common Transformations</vt:lpstr>
      <vt:lpstr>Common "Transformations” on RDD</vt:lpstr>
      <vt:lpstr>Common Actions</vt:lpstr>
      <vt:lpstr>Common ”Actions” on RDD</vt:lpstr>
      <vt:lpstr>Example</vt:lpstr>
      <vt:lpstr>Example</vt:lpstr>
      <vt:lpstr>Example</vt:lpstr>
      <vt:lpstr>Example</vt:lpstr>
      <vt:lpstr>Benefits of Laziness</vt:lpstr>
      <vt:lpstr>Why Spark is Good for Data Sci</vt:lpstr>
      <vt:lpstr>PowerPoint Presentation</vt:lpstr>
      <vt:lpstr>Logistic regression is an iterative algorithm typically used for classification. Like most classification algorithms, it updates weights iteratively base on the training data.</vt:lpstr>
      <vt:lpstr>Logistic regression is an iterative algorithm typically used for classification. Like most classification algorithms, it updates weights iteratively base on the training data.</vt:lpstr>
      <vt:lpstr>PowerPoint Presentation</vt:lpstr>
      <vt:lpstr>PowerPoint Presentation</vt:lpstr>
      <vt:lpstr>PowerPoint Presentation</vt:lpstr>
      <vt:lpstr>Caching and Persistence</vt:lpstr>
      <vt:lpstr>Caching and Persistence</vt:lpstr>
      <vt:lpstr>PowerPoint Presentation</vt:lpstr>
      <vt:lpstr>Why Spark is Good for Data Sci</vt:lpstr>
      <vt:lpstr>Why Use Spark Operations?</vt:lpstr>
      <vt:lpstr>PowerPoint Presentation</vt:lpstr>
      <vt:lpstr>Cluster Topology</vt:lpstr>
      <vt:lpstr>PowerPoint Presentation</vt:lpstr>
      <vt:lpstr>PowerPoint Presentation</vt:lpstr>
      <vt:lpstr>How Spark jobs are Executed</vt:lpstr>
      <vt:lpstr>PowerPoint Presentation</vt:lpstr>
      <vt:lpstr>How Spark jobs are Executed</vt:lpstr>
      <vt:lpstr>How Spark jobs are Executed</vt:lpstr>
      <vt:lpstr>How Spark jobs are Executed</vt:lpstr>
      <vt:lpstr>How Spark jobs are Executed</vt:lpstr>
      <vt:lpstr>Cluster Topology</vt:lpstr>
      <vt:lpstr>Cluster Topology</vt:lpstr>
      <vt:lpstr>Cluster Topology</vt:lpstr>
      <vt:lpstr>Install Spark</vt:lpstr>
      <vt:lpstr>Pyspark</vt:lpstr>
      <vt:lpstr>Set environment variables</vt:lpstr>
      <vt:lpstr>Sample Code: word_count.py</vt:lpstr>
      <vt:lpstr>HW0 on Vocareum</vt:lpstr>
      <vt:lpstr>PowerPoint Presentation</vt:lpstr>
      <vt:lpstr>Install Scala</vt:lpstr>
      <vt:lpstr>Create an SBT project</vt:lpstr>
      <vt:lpstr>Create an SBT project</vt:lpstr>
      <vt:lpstr>Add Spark Environment</vt:lpstr>
      <vt:lpstr>Add Spark Environment</vt:lpstr>
      <vt:lpstr>Write Scala Code</vt:lpstr>
      <vt:lpstr>Build jar</vt:lpstr>
      <vt:lpstr>Build jar</vt:lpstr>
      <vt:lpstr>PowerPoint Presentation</vt:lpstr>
      <vt:lpstr>If you want to learn more…</vt:lpstr>
      <vt:lpstr>PowerPoint Presentation</vt:lpstr>
      <vt:lpstr>Common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Transformations</vt:lpstr>
      <vt:lpstr>PowerPoint Presentation</vt:lpstr>
      <vt:lpstr>PowerPoint Presentation</vt:lpstr>
      <vt:lpstr>PowerPoint Presentation</vt:lpstr>
      <vt:lpstr>flatMap(func)</vt:lpstr>
      <vt:lpstr>PowerPoint Presentation</vt:lpstr>
      <vt:lpstr>PowerPoint Presentation</vt:lpstr>
      <vt:lpstr>PowerPoint Presentation</vt:lpstr>
      <vt:lpstr>PowerPoint Presentation</vt:lpstr>
      <vt:lpstr>Laziness Example</vt:lpstr>
      <vt:lpstr>Laziness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Vineet Loyer</cp:lastModifiedBy>
  <cp:revision>1</cp:revision>
  <dcterms:created xsi:type="dcterms:W3CDTF">2019-09-04T17:41:05Z</dcterms:created>
  <dcterms:modified xsi:type="dcterms:W3CDTF">2025-02-05T02:24:29Z</dcterms:modified>
</cp:coreProperties>
</file>